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58" r:id="rId4"/>
    <p:sldId id="257" r:id="rId5"/>
    <p:sldId id="265" r:id="rId6"/>
    <p:sldId id="264" r:id="rId7"/>
    <p:sldId id="315" r:id="rId8"/>
    <p:sldId id="320" r:id="rId9"/>
    <p:sldId id="314" r:id="rId10"/>
    <p:sldId id="268" r:id="rId11"/>
    <p:sldId id="318" r:id="rId12"/>
    <p:sldId id="271" r:id="rId13"/>
    <p:sldId id="272" r:id="rId14"/>
    <p:sldId id="273" r:id="rId15"/>
    <p:sldId id="275" r:id="rId16"/>
    <p:sldId id="277" r:id="rId17"/>
    <p:sldId id="319" r:id="rId18"/>
    <p:sldId id="325" r:id="rId19"/>
    <p:sldId id="281" r:id="rId20"/>
    <p:sldId id="311" r:id="rId21"/>
    <p:sldId id="283" r:id="rId22"/>
    <p:sldId id="285" r:id="rId23"/>
    <p:sldId id="323" r:id="rId24"/>
    <p:sldId id="312" r:id="rId25"/>
    <p:sldId id="317" r:id="rId26"/>
    <p:sldId id="292" r:id="rId27"/>
    <p:sldId id="313" r:id="rId28"/>
    <p:sldId id="295" r:id="rId29"/>
    <p:sldId id="298" r:id="rId30"/>
    <p:sldId id="299" r:id="rId31"/>
    <p:sldId id="30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0" d="100"/>
          <a:sy n="120" d="100"/>
        </p:scale>
        <p:origin x="270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&#1040;&#1076;&#1084;&#1080;&#1085;&#1080;&#1089;&#1090;&#1088;&#1072;&#1090;&#1086;&#1088;\&#1056;&#1072;&#1073;&#1086;&#1095;&#1080;&#1081;%20&#1089;&#1090;&#1086;&#1083;\&#1054;&#1089;&#1085;&#1086;&#1074;&#1085;&#1099;&#1077;%20&#1093;&#1072;&#1088;&#1072;&#1082;&#1090;&#1077;&#1088;&#1080;&#1089;&#1090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0224080491825187E-2"/>
          <c:y val="0"/>
          <c:w val="0.7287195526707210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налоговые и неналоговые</c:v>
                </c:pt>
              </c:strCache>
            </c:strRef>
          </c:tx>
          <c:explosion val="45"/>
          <c:dPt>
            <c:idx val="0"/>
            <c:explosion val="20"/>
          </c:dPt>
          <c:dLbls>
            <c:dLbl>
              <c:idx val="0"/>
              <c:layout>
                <c:manualLayout>
                  <c:x val="-0.14924058087934636"/>
                  <c:y val="-0.101439907350361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15177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2812883848562774E-2"/>
                  <c:y val="1.06890480182337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2457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1.6504026202675791E-2"/>
                  <c:y val="2.682151478118603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300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9.99695320048617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467</a:t>
                    </a:r>
                    <a:endParaRPr lang="en-US" dirty="0"/>
                  </a:p>
                </c:rich>
              </c:tx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203220962140544"/>
                  <c:y val="-2.13780960364673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442</a:t>
                    </a:r>
                    <a:endParaRPr lang="en-US" dirty="0"/>
                  </a:p>
                </c:rich>
              </c:tx>
              <c:dLblPos val="bestFi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baseline="0"/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городское поселение Пошехонье</c:v>
                </c:pt>
                <c:pt idx="1">
                  <c:v>Белосельское сельское поселение</c:v>
                </c:pt>
                <c:pt idx="2">
                  <c:v>Ермаковское сельское поселение</c:v>
                </c:pt>
                <c:pt idx="3">
                  <c:v>Кременевское сельское поселение</c:v>
                </c:pt>
                <c:pt idx="4">
                  <c:v>Пригородное сельское поселение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15039</c:v>
                </c:pt>
                <c:pt idx="1">
                  <c:v>2821</c:v>
                </c:pt>
                <c:pt idx="2">
                  <c:v>3695</c:v>
                </c:pt>
                <c:pt idx="3">
                  <c:v>2600</c:v>
                </c:pt>
                <c:pt idx="4">
                  <c:v>6334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20" b="0" i="0" baseline="0"/>
            </a:pPr>
            <a:endParaRPr lang="ru-RU"/>
          </a:p>
        </c:txPr>
      </c:legendEntry>
      <c:layout>
        <c:manualLayout>
          <c:xMode val="edge"/>
          <c:yMode val="edge"/>
          <c:x val="0.70305748131406354"/>
          <c:y val="0.13844358202624088"/>
          <c:w val="0.29694239626396873"/>
          <c:h val="0.84550201492763111"/>
        </c:manualLayout>
      </c:layout>
      <c:txPr>
        <a:bodyPr/>
        <a:lstStyle/>
        <a:p>
          <a:pPr>
            <a:defRPr sz="1220" b="0" i="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Лист1!$A$21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Лист1!$B$20:$F$20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Лист1!$B$21:$F$21</c:f>
              <c:numCache>
                <c:formatCode>#,##0</c:formatCode>
                <c:ptCount val="5"/>
                <c:pt idx="0">
                  <c:v>49330</c:v>
                </c:pt>
                <c:pt idx="1">
                  <c:v>47290</c:v>
                </c:pt>
                <c:pt idx="2">
                  <c:v>48330</c:v>
                </c:pt>
                <c:pt idx="3">
                  <c:v>43630</c:v>
                </c:pt>
                <c:pt idx="4">
                  <c:v>38800</c:v>
                </c:pt>
              </c:numCache>
            </c:numRef>
          </c:val>
        </c:ser>
        <c:ser>
          <c:idx val="1"/>
          <c:order val="1"/>
          <c:tx>
            <c:strRef>
              <c:f>Лист1!$A$22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Лист1!$B$20:$F$20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Лист1!$B$22:$F$22</c:f>
              <c:numCache>
                <c:formatCode>#,##0</c:formatCode>
                <c:ptCount val="5"/>
                <c:pt idx="0">
                  <c:v>49070</c:v>
                </c:pt>
                <c:pt idx="1">
                  <c:v>46980</c:v>
                </c:pt>
                <c:pt idx="2">
                  <c:v>48330</c:v>
                </c:pt>
                <c:pt idx="3">
                  <c:v>43630</c:v>
                </c:pt>
                <c:pt idx="4">
                  <c:v>38800</c:v>
                </c:pt>
              </c:numCache>
            </c:numRef>
          </c:val>
        </c:ser>
        <c:shape val="cylinder"/>
        <c:axId val="101455360"/>
        <c:axId val="101622528"/>
        <c:axId val="0"/>
      </c:bar3DChart>
      <c:catAx>
        <c:axId val="1014553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1622528"/>
        <c:crosses val="autoZero"/>
        <c:auto val="1"/>
        <c:lblAlgn val="ctr"/>
        <c:lblOffset val="100"/>
      </c:catAx>
      <c:valAx>
        <c:axId val="101622528"/>
        <c:scaling>
          <c:orientation val="minMax"/>
        </c:scaling>
        <c:axPos val="l"/>
        <c:majorGridlines/>
        <c:numFmt formatCode="#,##0" sourceLinked="1"/>
        <c:tickLblPos val="nextTo"/>
        <c:crossAx val="101455360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oshfin@rambler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1" y="1"/>
            <a:ext cx="80010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Пошехонского муниципального района на 2020 год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плановый период 2021 и 2022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929330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Разработан на основе проекта решения Собрания Депутатов Пошехонского муниципального района                 «О бюджете муниципального района на 2020 год и плановый период 2021-2022 годов»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oshehonje_ap Адм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715436" cy="451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7153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9"/>
            <a:ext cx="814393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5" y="357166"/>
            <a:ext cx="757242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1916832"/>
          <a:ext cx="2520280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 – 652 488,2 тыс. руб. 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– 617 997,0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627 517,6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558 735,0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496 879,2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419872" y="1916832"/>
          <a:ext cx="2448272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-  +3 396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год -  +4 019,0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–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– 0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156176" y="1916832"/>
          <a:ext cx="2592288" cy="115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649 092,2 тыс. руб.</a:t>
                      </a:r>
                    </a:p>
                    <a:p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– 613 978,0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 – 627 517,6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 – 558 735,0 тыс. руб.</a:t>
                      </a:r>
                    </a:p>
                    <a:p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  <a:r>
                        <a:rPr lang="ru-RU" sz="13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496 879,2 тыс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27584" y="1556792"/>
            <a:ext cx="16716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31841" y="1556792"/>
            <a:ext cx="31683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Дефицит(-)/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(+)бюджета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88224" y="1556792"/>
            <a:ext cx="1728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644006" y="4005064"/>
          <a:ext cx="4104458" cy="1025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8"/>
                <a:gridCol w="576064"/>
                <a:gridCol w="576064"/>
                <a:gridCol w="576064"/>
                <a:gridCol w="576064"/>
                <a:gridCol w="576064"/>
              </a:tblGrid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47,29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48,33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43,63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38,80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175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49,07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46,98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48,33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43,63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38,80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644008" y="5373216"/>
          <a:ext cx="4104456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4"/>
                <a:gridCol w="576064"/>
                <a:gridCol w="576064"/>
                <a:gridCol w="576064"/>
                <a:gridCol w="576064"/>
                <a:gridCol w="576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13227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13068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12984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12807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12807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644008" y="3429000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Основные параметры на душу населения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3717032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тыс. руб. на человека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/>
        </p:nvGraphicFramePr>
        <p:xfrm>
          <a:off x="500034" y="3286124"/>
          <a:ext cx="407196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01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Федеральные, региональные и местные налоги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н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714488"/>
            <a:ext cx="8143932" cy="462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1538" y="357166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и не налоговые доходы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7" y="1571612"/>
          <a:ext cx="8429684" cy="4929227"/>
        </p:xfrm>
        <a:graphic>
          <a:graphicData uri="http://schemas.openxmlformats.org/drawingml/2006/table">
            <a:tbl>
              <a:tblPr/>
              <a:tblGrid>
                <a:gridCol w="4963624"/>
                <a:gridCol w="866515"/>
                <a:gridCol w="866515"/>
                <a:gridCol w="866515"/>
                <a:gridCol w="866515"/>
              </a:tblGrid>
              <a:tr h="4481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Наименование дохода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Оценка 2019 год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План 2020 год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План 2021 год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008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sng" strike="noStrike">
                          <a:latin typeface="Times New Roman"/>
                        </a:rPr>
                        <a:t>Налоговые доходы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37 134,0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36 696,0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34 836,0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34 754,0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Налог на доходы физических лиц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23 068,0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23 157,0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23 858,0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24 575,0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Акцизы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8 651,0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8 024,0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8 743,0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8 743,0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налог на вмененный доход 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4 122,0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4 183,0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856,0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Единый сельскохозяйственный налог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44,0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44,0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выдачи патентов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23,0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Государственная пошлина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1 229,0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1 273,0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1 320,0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376,0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Задолженность и перерасчеты по отмененным налогам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-3,0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sng" strike="noStrike" dirty="0">
                          <a:latin typeface="Times New Roman"/>
                        </a:rPr>
                        <a:t>Неналоговые доходы</a:t>
                      </a:r>
                    </a:p>
                  </a:txBody>
                  <a:tcPr marL="6178" marR="6178" marT="617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7 528,0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5 215,0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5 329,0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5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473,0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земельных участков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1 690,0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1 960,0</a:t>
                      </a:r>
                      <a:r>
                        <a:rPr lang="ru-RU" sz="1000" b="0" i="0" u="none" strike="noStrike" baseline="0" dirty="0" smtClean="0">
                          <a:latin typeface="Times New Roman"/>
                        </a:rPr>
                        <a:t>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2 030,0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2 100,0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сдачи в аренду имущества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1 225,0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1 250,0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1 270,0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1 300,0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Прочие поступления от  муниципального имущества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19,0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000" b="0" i="0" u="none" strike="noStrike" dirty="0">
                          <a:latin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178" marR="6178" marT="61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230,0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265,0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204,0 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153,0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Платные услуги, компенсации затрат государства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558,0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456,0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456,0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456,0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реализации  муниципального имущества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565,0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Доходы от продажи земельных участков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2 130,0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760,0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820,0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890,0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Штрафы, санкции, возмещение ущерба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1 110,0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505,0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530,0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555,0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50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860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"/>
                        </a:rPr>
                        <a:t>ИТОГО ДОХОДОВ</a:t>
                      </a: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44</a:t>
                      </a:r>
                      <a:r>
                        <a:rPr lang="ru-RU" sz="10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 smtClean="0">
                          <a:latin typeface="Times New Roman"/>
                        </a:rPr>
                        <a:t>662,0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41 911,0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40 165,0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latin typeface="Times New Roman"/>
                        </a:rPr>
                        <a:t>40 227,0</a:t>
                      </a:r>
                      <a:endParaRPr lang="ru-RU" sz="1000" b="1" i="0" u="none" strike="noStrike" dirty="0">
                        <a:latin typeface="Times New Roman"/>
                      </a:endParaRPr>
                    </a:p>
                  </a:txBody>
                  <a:tcPr marL="6178" marR="6178" marT="61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884368" y="1268760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64399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357298"/>
            <a:ext cx="8715436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на 2020 год и плановый период 2021 и 2022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5" y="1643051"/>
          <a:ext cx="8286809" cy="4378636"/>
        </p:xfrm>
        <a:graphic>
          <a:graphicData uri="http://schemas.openxmlformats.org/drawingml/2006/table">
            <a:tbl>
              <a:tblPr/>
              <a:tblGrid>
                <a:gridCol w="3746666"/>
                <a:gridCol w="743777"/>
                <a:gridCol w="1224134"/>
                <a:gridCol w="1239631"/>
                <a:gridCol w="1332601"/>
              </a:tblGrid>
              <a:tr h="3503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Раздел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99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53 349,5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35 211,2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20 578,7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518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2988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22 883,1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21 144,9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16 049,8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0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3 225,0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4 816,3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Образование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07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281 444,1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240 019,7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213 947,9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204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08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44 372,2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36 026,7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28 442,6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485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213 673,8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212 961,9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211 261,8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4 929,9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670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0631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2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Условно утвержденные расходы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4 069,8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4 876,0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9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Итого по разделам: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627 517,6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558 735,0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496 879,2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531" marR="6531" marT="65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028384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64305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Пошехонского муниципального района на 2019-2021 годы сформирован на основе муниципальных программ и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направлений деятельности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786059"/>
            <a:ext cx="27860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– это совокупность мер, направленных на достижение единой цели, задач и ожидаемого результата, определение и реализацию которых осуществляет  распорядитель бюджетных средств соответственно возложенных на него функций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3571876"/>
            <a:ext cx="307183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Каждая муниципальная программа увязывает бюджетные ассигнования с результатами их использования для достижения заявленных целей. Таким образом, программный бюджет призван повысить качество формирования и исполнения главного финансового документа.</a:t>
            </a:r>
          </a:p>
        </p:txBody>
      </p:sp>
      <p:pic>
        <p:nvPicPr>
          <p:cNvPr id="10" name="Рисунок 9" descr="eI-dLZPD-x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8887" y="2191580"/>
            <a:ext cx="2283642" cy="152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_horovoy-kollektiv-ansambl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857760"/>
            <a:ext cx="2460918" cy="1640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5084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3643313"/>
            <a:ext cx="1996883" cy="133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58796895_2410351909192615_2549769809864687616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5357826"/>
            <a:ext cx="1750624" cy="1166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311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2285993"/>
            <a:ext cx="2214578" cy="147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26064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2020 год и плановый 2021 и 2022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0"/>
          <a:ext cx="8286808" cy="4770766"/>
        </p:xfrm>
        <a:graphic>
          <a:graphicData uri="http://schemas.openxmlformats.org/drawingml/2006/table">
            <a:tbl>
              <a:tblPr/>
              <a:tblGrid>
                <a:gridCol w="492945"/>
                <a:gridCol w="4529765"/>
                <a:gridCol w="1119120"/>
                <a:gridCol w="1079151"/>
                <a:gridCol w="1065827"/>
              </a:tblGrid>
              <a:tr h="3020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44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образования 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305 251,5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272 710,8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250 420,2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708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"Реализация молодежной политики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1 395,4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63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"Социальная поддержка населения и охрана труда в 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163 697,7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986,1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161 267,5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63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дорожного хозяйства и транспорта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21 722,2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20 581,4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15 641,2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105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"Защита населения и территории Пошехонского муниципального района от чрезвычайных ситуаций, обеспечение пожарной безопасности и безопасности людей на водных объектах"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42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культуры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45 113,1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36 250,0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29 451,1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663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"Развитие физической культуры и спорта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4 916,9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3 499,5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879,3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571480"/>
            <a:ext cx="492922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Уважаемые земляки !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14488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Понимание основ финансового планирования позволяет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эффективно управлять не только собственными, но и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общественными финансами, успешно реализуя принципы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местного самоуправления. </a:t>
            </a:r>
          </a:p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мы – налогоплательщики, на наши деньги содержатся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учреждения социальной сферы, осуществляется транспортное обслуживание населения, развивается жилищно-коммунальное хозяйство, строятся дороги, улучшается качество жизни.</a:t>
            </a:r>
          </a:p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Совместное обсуждение проекта «Бюджет для граждан» дает возможность поговорить о приоритетах бюджетной политики муниципального образования, показывает основные механизмы ее формирования, повышает уровень участия граждан в бюджетном процессе муниципального образования.</a:t>
            </a:r>
          </a:p>
          <a:p>
            <a:pPr indent="269875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Заинтересованность, активность и требовательность – три кита нового гражданского общества, которое мы вместе должны формировать для дальнейшего процветания нашей малой родины.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5857892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уважением, Глава Пошехонского муниципального района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00958" y="6000768"/>
            <a:ext cx="1093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Н.Н.Белов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л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785794"/>
            <a:ext cx="2749737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на 2019 год и плановый 2020 и 2021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0"/>
          <a:ext cx="8286808" cy="4744740"/>
        </p:xfrm>
        <a:graphic>
          <a:graphicData uri="http://schemas.openxmlformats.org/drawingml/2006/table">
            <a:tbl>
              <a:tblPr/>
              <a:tblGrid>
                <a:gridCol w="492945"/>
                <a:gridCol w="4529765"/>
                <a:gridCol w="1119120"/>
                <a:gridCol w="1079151"/>
                <a:gridCol w="1065827"/>
              </a:tblGrid>
              <a:tr h="2684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92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"Обеспечение качественными коммунальными услугами населения и энергосбережение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8 071,9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5 857,6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555,8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05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"Экономическое развитие и инновационная экономика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5 851,9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2 852,5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3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"Развитие сельского хозяйства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1 067,0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469,7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314,7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3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"Эффективная власть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14 745,8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10 666,3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6 734,6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73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 "Информационное общество в Пошехонском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1 968,8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93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7 879,0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1 711,3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1 155,7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277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"Обеспечение общественного порядка и противодействие преступности на территории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149,0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2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"Патриотическое воспитание граждан Пошехонского муниципального района"</a:t>
                      </a: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9222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Муниципальная программа "Поддержка социально-ориентированных некоммерческих организаций Пошехонского муниципального района"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3497" marR="3497" marT="34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Ведомственные целевые программы на 2020 год и плановый 2021 и 2022 годов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643050"/>
          <a:ext cx="8286808" cy="4714908"/>
        </p:xfrm>
        <a:graphic>
          <a:graphicData uri="http://schemas.openxmlformats.org/drawingml/2006/table">
            <a:tbl>
              <a:tblPr/>
              <a:tblGrid>
                <a:gridCol w="4647460"/>
                <a:gridCol w="1318901"/>
                <a:gridCol w="1139129"/>
                <a:gridCol w="1181318"/>
              </a:tblGrid>
              <a:tr h="4247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15211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"Развитие образования Пошехонского муниципального района"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294 725,7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272 267,6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249 976,9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40488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"Реализация молодежной политики Пошехонского муниципального района"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1 395,4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9804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"Социальная поддержка населения  Пошехонского муниципального района"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162 689,7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162 986,1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161 267,5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48985">
                <a:tc>
                  <a:txBody>
                    <a:bodyPr/>
                    <a:lstStyle/>
                    <a:p>
                      <a:pPr marL="88900" indent="0" algn="l" fontAlgn="b">
                        <a:tabLst>
                          <a:tab pos="88900" algn="l"/>
                        </a:tabLs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"Развитие культуры в Пошехонском муниципальном районе"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45 113,1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36 250,0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29 451,1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65656"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Ведомственная целевая программа  "Создание условий для эффективного управления муниципальными финансами в Пошехонском муниципальном районе"</a:t>
                      </a: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7 879,0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1 711,3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1 155,7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02" marR="5802" marT="58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00392" y="1052736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</a:rPr>
              <a:t>тыс. руб.</a:t>
            </a:r>
            <a:endParaRPr lang="ru-RU" sz="12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1500174"/>
          <a:ext cx="8429684" cy="1137285"/>
        </p:xfrm>
        <a:graphic>
          <a:graphicData uri="http://schemas.openxmlformats.org/drawingml/2006/table">
            <a:tbl>
              <a:tblPr/>
              <a:tblGrid>
                <a:gridCol w="8429684"/>
              </a:tblGrid>
              <a:tr h="928694">
                <a:tc>
                  <a:txBody>
                    <a:bodyPr/>
                    <a:lstStyle/>
                    <a:p>
                      <a:pPr marL="88900" indent="0" algn="l" fontAlgn="b">
                        <a:tabLst>
                          <a:tab pos="177800" algn="l"/>
                        </a:tabLst>
                      </a:pPr>
                      <a:r>
                        <a:rPr lang="ru-RU" sz="2000" b="1" i="1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Цель программы:</a:t>
                      </a:r>
                    </a:p>
                    <a:p>
                      <a:pPr marL="88900" indent="0" algn="l" fontAlgn="b"/>
                      <a:r>
                        <a:rPr lang="ru-RU" sz="1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Создание условий для эффективного развития системы образования Пошехонского муниципального района, направленного на обеспечение доступности качественного образования, отвечающего современным требованиям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14612" y="2786058"/>
          <a:ext cx="3571899" cy="1220939"/>
        </p:xfrm>
        <a:graphic>
          <a:graphicData uri="http://schemas.openxmlformats.org/drawingml/2006/table">
            <a:tbl>
              <a:tblPr/>
              <a:tblGrid>
                <a:gridCol w="682028"/>
                <a:gridCol w="786954"/>
                <a:gridCol w="699515"/>
                <a:gridCol w="701701"/>
                <a:gridCol w="701701"/>
              </a:tblGrid>
              <a:tr h="374504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711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282 452,6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295 479,0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305 251,5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272 710,8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250 420,2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Новый автобус Юдин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939" y="2786058"/>
            <a:ext cx="2286017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Учитель года участн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2714620"/>
            <a:ext cx="2464611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Встреча главы с выпускникам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4667259"/>
            <a:ext cx="2571768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_img_83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4643446"/>
            <a:ext cx="2655905" cy="1772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_img_19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596" y="4643446"/>
            <a:ext cx="2714612" cy="1811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Blog-Pos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68760"/>
            <a:ext cx="8572560" cy="5189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dfgdf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4643446"/>
            <a:ext cx="2361008" cy="201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57158" y="1571612"/>
            <a:ext cx="342902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57188" indent="-268288"/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Организация предоставления муниципальных услуг и выполнения работ муниципальными образовательными организациями и учреждениями сферы образования</a:t>
            </a:r>
          </a:p>
          <a:p>
            <a:pPr marL="88900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400" i="1" dirty="0" smtClean="0"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Обеспечение государственных гарантий прав граждан на образование и социальную поддержку отдельных категорий обучающихся.</a:t>
            </a:r>
          </a:p>
          <a:p>
            <a:pPr marL="88900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400" i="1" dirty="0" smtClean="0"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Методическое и информационное обеспечение ведомственной целевой программы, проведение общественно значимых мероприятий.</a:t>
            </a:r>
          </a:p>
          <a:p>
            <a:pPr marL="357188" indent="-268288"/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۷  Развитие материально-технической базы образовательных учреждений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786182" y="2500306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253 215,4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230 979,1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208 886,9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3786182" y="3643314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40 700,3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40 700,1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40 718,5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786182" y="4714884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588,5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371,5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786182" y="5572140"/>
          <a:ext cx="2928958" cy="445770"/>
        </p:xfrm>
        <a:graphic>
          <a:graphicData uri="http://schemas.openxmlformats.org/drawingml/2006/table">
            <a:tbl>
              <a:tblPr/>
              <a:tblGrid>
                <a:gridCol w="921205"/>
                <a:gridCol w="1062928"/>
                <a:gridCol w="944825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10 525,7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940152" y="2204864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68144" y="3356992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4437112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5301208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в Пошехонском муниципальном районе»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5725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marL="88900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сохранение и развитие уровня, качества и доступности предоставления муниципальных услуг в сфере культуры и искусства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00298" y="3071810"/>
          <a:ext cx="4214843" cy="1192660"/>
        </p:xfrm>
        <a:graphic>
          <a:graphicData uri="http://schemas.openxmlformats.org/drawingml/2006/table">
            <a:tbl>
              <a:tblPr/>
              <a:tblGrid>
                <a:gridCol w="814261"/>
                <a:gridCol w="931702"/>
                <a:gridCol w="793382"/>
                <a:gridCol w="837749"/>
                <a:gridCol w="837749"/>
              </a:tblGrid>
              <a:tr h="282569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36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3639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53 107,0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60 823,0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45 113,1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36 250,0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29 451,1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Рисунок 12" descr="h1XCFe7oDq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1" y="4429132"/>
            <a:ext cx="2857519" cy="1961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05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19" y="4429132"/>
            <a:ext cx="2950397" cy="196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88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4429132"/>
            <a:ext cx="2843240" cy="1966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96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3022912"/>
            <a:ext cx="2143140" cy="146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9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2952778"/>
            <a:ext cx="2056865" cy="1370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в Пошехонском муниципальном районе»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643050"/>
            <a:ext cx="4572000" cy="460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88900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57188" indent="-268288"/>
            <a:endParaRPr lang="ru-RU" sz="1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Предоставление муниципальных услуг и выполнение работ в области образования сферы культуры</a:t>
            </a:r>
          </a:p>
          <a:p>
            <a:pPr marL="88900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Развитие материально-технической базы муниципальных учреждений культуры</a:t>
            </a:r>
          </a:p>
          <a:p>
            <a:pPr marL="88900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Поддержка права граждан на участие в культурной жизни района и региона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 Поддержка доступа граждан к информационно-библиотечным ресурсам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  Поддержка доступности культурных услуг и реализация права граждан на свободу творчества и содействие доступу граждан к культурным ценностям</a:t>
            </a:r>
          </a:p>
          <a:p>
            <a:pPr marL="357188" indent="-268288"/>
            <a:endParaRPr lang="ru-RU" sz="13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  Выполнение работ, направленных на обслуживание зданий, используемых муниципальными учреждениями культуры, организация транспортных услуг.</a:t>
            </a:r>
          </a:p>
          <a:p>
            <a:pPr marL="357188" indent="-268288"/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286380" y="2214554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3 459,1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2 986,7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2 518,3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5286380" y="2857496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2 750,0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2 352,6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4 600,0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5286380" y="3429000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915,0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446,8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282,1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5286380" y="4071942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7 422,6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6 263,0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4 773,6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5286380" y="4714884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22 582,3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18 400,4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13 614,8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5286380" y="5429264"/>
          <a:ext cx="3149600" cy="381000"/>
        </p:xfrm>
        <a:graphic>
          <a:graphicData uri="http://schemas.openxmlformats.org/drawingml/2006/table">
            <a:tbl>
              <a:tblPr/>
              <a:tblGrid>
                <a:gridCol w="990600"/>
                <a:gridCol w="1143000"/>
                <a:gridCol w="10160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7 984,1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5 800,5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3 662,3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68344" y="1844824"/>
            <a:ext cx="7688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тыс. руб.</a:t>
            </a:r>
            <a:endParaRPr lang="ru-RU" sz="12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населения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85725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государственных полномочий в сферах социальной поддержки, социальной защиты и социального обслуживания населения, охраны труда и социального партнерства, установленных федеральными и региональным законодательством реализация мер, направленных на повышение качества,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доступности государственных услуг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428860" y="3714752"/>
          <a:ext cx="4000528" cy="897255"/>
        </p:xfrm>
        <a:graphic>
          <a:graphicData uri="http://schemas.openxmlformats.org/drawingml/2006/table">
            <a:tbl>
              <a:tblPr/>
              <a:tblGrid>
                <a:gridCol w="823347"/>
                <a:gridCol w="899995"/>
                <a:gridCol w="741754"/>
                <a:gridCol w="764007"/>
                <a:gridCol w="771425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159 210,2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157 924,0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163 697,7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162 986,1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161 267,5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_fasad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2088359" cy="1566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_otdy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857760"/>
            <a:ext cx="2047889" cy="1535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JscIKFqvv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857760"/>
            <a:ext cx="2357454" cy="157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LMWpEbgeaB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3214686"/>
            <a:ext cx="2357454" cy="157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103_invest-life-insuran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71802" y="4857760"/>
            <a:ext cx="3222908" cy="156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населения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71612"/>
            <a:ext cx="50720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88900"/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исполнение публичных обязательств региона, в том числе по  переданным полномочиям Российской Федерации, по предоставлению выплат, пособий и компенсаций</a:t>
            </a:r>
          </a:p>
          <a:p>
            <a:pPr marL="88900"/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предоставление социальных услуг населению Пошехонского муниципального района по основе соблюдения стандартов и нормативов</a:t>
            </a:r>
          </a:p>
          <a:p>
            <a:pPr marL="88900"/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268288"/>
            <a:r>
              <a:rPr lang="ar-AE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۷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социальная защита семей с детьми, инвалидов, ветеранов, граждан и детей, оказавшихся в трудной жизненной ситуации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57818" y="2357430"/>
          <a:ext cx="3357585" cy="642942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000131"/>
              </a:tblGrid>
              <a:tr h="321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2020г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75 273,4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74 678,4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73 751,2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357818" y="3714752"/>
          <a:ext cx="3357585" cy="642942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000131"/>
              </a:tblGrid>
              <a:tr h="367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2020г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5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84 064,4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83 992,9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83 992,9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57818" y="4786322"/>
          <a:ext cx="3357586" cy="642942"/>
        </p:xfrm>
        <a:graphic>
          <a:graphicData uri="http://schemas.openxmlformats.org/drawingml/2006/table">
            <a:tbl>
              <a:tblPr/>
              <a:tblGrid>
                <a:gridCol w="1214446"/>
                <a:gridCol w="1143008"/>
                <a:gridCol w="1000132"/>
              </a:tblGrid>
              <a:tr h="367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2020г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2021г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2022г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59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3 351,9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858148" y="2071678"/>
            <a:ext cx="10261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858148" y="4500570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3429000"/>
            <a:ext cx="819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71414"/>
            <a:ext cx="750099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"Развитие дорожного хозяйства и транспорта в Пошехонском муниципальном районе"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501122" cy="1571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сохранность автомобильных дорог общего пользования местного значения и искусственных сооружений на них;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-предоставление социальных услуг отдельным категориям граждан при проезде в транспорте общего пользования.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27785" y="3143248"/>
          <a:ext cx="3888430" cy="1032239"/>
        </p:xfrm>
        <a:graphic>
          <a:graphicData uri="http://schemas.openxmlformats.org/drawingml/2006/table">
            <a:tbl>
              <a:tblPr/>
              <a:tblGrid>
                <a:gridCol w="844074"/>
                <a:gridCol w="758718"/>
                <a:gridCol w="758718"/>
                <a:gridCol w="758718"/>
                <a:gridCol w="768202"/>
              </a:tblGrid>
              <a:tr h="214314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31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33 404,9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19 104,0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21 722,2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20 581,4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15 641,2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IMG_1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4500570"/>
            <a:ext cx="2714644" cy="183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55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928934"/>
            <a:ext cx="2100265" cy="1400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55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500570"/>
            <a:ext cx="2786082" cy="1857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автобус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928934"/>
            <a:ext cx="2107423" cy="140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«Реализация молодежной политики Пошехонского муниципального района»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500174"/>
            <a:ext cx="84296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полномочий, обеспечение предоставления и выполнения работ в сфере молодежной политики, установленных законодательством Российской Федерации и Ярославской области на территории Пошехонского муниципального района создание условий для успешной социализации и эффективной самореализации молодых граждан, развитие потенциала молодежи и его использование в интересах социально-экономического развития Пошехонского муниципального района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786050" y="3500438"/>
          <a:ext cx="3714777" cy="1143009"/>
        </p:xfrm>
        <a:graphic>
          <a:graphicData uri="http://schemas.openxmlformats.org/drawingml/2006/table">
            <a:tbl>
              <a:tblPr/>
              <a:tblGrid>
                <a:gridCol w="719717"/>
                <a:gridCol w="771744"/>
                <a:gridCol w="761764"/>
                <a:gridCol w="730776"/>
                <a:gridCol w="730776"/>
              </a:tblGrid>
              <a:tr h="288940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тыс.руб.</a:t>
                      </a:r>
                    </a:p>
                  </a:txBody>
                  <a:tcPr marL="5915" marR="5915" marT="59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0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439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2 944,5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2 920,0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1 395,4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959,2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605,7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915" marR="5915" marT="59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 descr="_img_96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929198"/>
            <a:ext cx="2143108" cy="142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g6F5bOQ8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4929198"/>
            <a:ext cx="199043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32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500438"/>
            <a:ext cx="2204636" cy="146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G_73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4929198"/>
            <a:ext cx="2097758" cy="1398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20180625_1112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39191">
            <a:off x="7013578" y="3170669"/>
            <a:ext cx="1291240" cy="1721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MOTOLi3ZmA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4929198"/>
            <a:ext cx="2097631" cy="139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1" y="357166"/>
            <a:ext cx="7215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История района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785926"/>
            <a:ext cx="80010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Местность по реке Шексне издавна называлась Пошехонье по старому названию реки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Шехонь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и до 1341 года входило в удельное княжество Ярославское.</a:t>
            </a:r>
          </a:p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Самым значительным центром Пошехонского края было село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Пертома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расположенное при слиянии рек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Согожи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Соги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Пертомки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Основание территории, как и в большинстве приречных поселений, начиналось со стрелки, образованной впадением реки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Пертомки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реку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Согожу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Окрестности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Пертомы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продолжали обрастать монастырями и в Х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веке, которые становились новыми центрами тяготения местного населения и способствовали развитию его хозяйственной деятельности. Так в 1659 году в селе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Пертома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воеводской канцелярии, говорили о значительной административной роли села, которое стало центром Пошехонского уезда и затем провинцией при Петре I.</a:t>
            </a:r>
          </a:p>
          <a:p>
            <a:pPr indent="18256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 реке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Сога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 городе находилась мельница. Весной и осенью на многолюдные ярмарки съезжались купцы из городов Ярославля, Ростова, Романова, Углича и Вологды с разными товарами. Это говорит о значительном торговом потенциале края. Ярмарки проходили в торговых рядах и в других селах Пошехонского уезда, где проживало 43395 человек мужского пола. В августе 1777 года при императрице Екатерине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по указанию ярославского наместника Мельгунова село 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Пертома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вместе с деревней Троицкой образовали уездный город наместничества Пошехонье.</a:t>
            </a:r>
          </a:p>
          <a:p>
            <a:pPr indent="182563"/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28572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спорта Пошехонского муниципального района»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71612"/>
            <a:ext cx="8358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населения Пошехонского района возможностями для систематических занятий физической культурой и спортом, повышение уровня спортивного мастерства, достижение высоких спортивных результатов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3108" y="2857495"/>
          <a:ext cx="3571900" cy="1024892"/>
        </p:xfrm>
        <a:graphic>
          <a:graphicData uri="http://schemas.openxmlformats.org/drawingml/2006/table">
            <a:tbl>
              <a:tblPr/>
              <a:tblGrid>
                <a:gridCol w="710964"/>
                <a:gridCol w="785690"/>
                <a:gridCol w="683209"/>
                <a:gridCol w="691748"/>
                <a:gridCol w="700289"/>
              </a:tblGrid>
              <a:tr h="258990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589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4 916,9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_dscn2704-1- Спортплощад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518430"/>
            <a:ext cx="2500330" cy="187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Mie4-CkUS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714620"/>
            <a:ext cx="1428760" cy="1799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mxKEBILfd8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2571744"/>
            <a:ext cx="2857520" cy="196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v_6Pnug73P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572008"/>
            <a:ext cx="3143273" cy="182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YmNKkqsVWe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572008"/>
            <a:ext cx="2561839" cy="179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85728"/>
            <a:ext cx="75009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402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финансов администрации Пошехонского муниципального района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poshfin@rambler.ru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тел. (48546)22098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152850, Ярославская обл. г. Пошехонье, ул.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Даниловская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 работы: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ПН-ЧТ с 8:00 до 17:00 (обед с 12:00 до 13:00)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ПТ - с 8:00 до 16:00 (обед с 12:00 до 13:00)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 - ВС  - выходные дни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начальник управления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 Смирнова Елена Сергеевна</a:t>
            </a:r>
          </a:p>
        </p:txBody>
      </p:sp>
      <p:pic>
        <p:nvPicPr>
          <p:cNvPr id="7" name="Рисунок 6" descr="IMG_2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00504"/>
            <a:ext cx="3607587" cy="2405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2357430"/>
            <a:ext cx="377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Реализация принципа прозрачности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1785926"/>
            <a:ext cx="5715040" cy="1571636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1"/>
            <a:tileRect/>
          </a:gradFill>
          <a:ln cap="rnd">
            <a:gradFill flip="none" rotWithShape="1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2700000" scaled="1"/>
              <a:tileRect/>
            </a:gradFill>
          </a:ln>
          <a:effectLst>
            <a:innerShdw blurRad="63500" dist="50800" dir="16200000">
              <a:schemeClr val="accent6">
                <a:lumMod val="75000"/>
                <a:alpha val="50000"/>
              </a:schemeClr>
            </a:inn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Реализация принципа прозрачности (открытости) и обеспечения полного и доступного информирования граждан о проекте бюджете Пошехонского муниципального района на 2020 год и плановый период 2021 и 2022 годы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071538" y="3357562"/>
            <a:ext cx="7072362" cy="3000396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1"/>
          </a:gradFill>
          <a:ln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документ, содержащий основные положения бюджета в доступной для широкого круга заинтересованных пользователей форме, разрабатываемый в целях ознакомления граждан с основными целями, задачами и приоритетными направлениями бюджетной политики,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2910" y="1785926"/>
            <a:ext cx="2000264" cy="1214446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3357562"/>
            <a:ext cx="2000264" cy="7143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28992" y="1785926"/>
            <a:ext cx="1928826" cy="16430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субъектов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8992" y="3857628"/>
            <a:ext cx="1928826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4857760"/>
            <a:ext cx="1928826" cy="92869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Консолидированные бюджеты муниципальных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286256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(региональные бюджеты)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5786454"/>
            <a:ext cx="2000264" cy="5715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районов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5786454"/>
            <a:ext cx="2214578" cy="57150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388" y="4786322"/>
            <a:ext cx="1785950" cy="7143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2932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Государственные внебюджетные фонды Российской Федерации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358082" y="2928934"/>
            <a:ext cx="1285884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Территориальные фонды обязательного медицинского страхования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929322" y="1785926"/>
            <a:ext cx="2714644" cy="8572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государственных внебюджетных фондов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верх 17"/>
          <p:cNvSpPr/>
          <p:nvPr/>
        </p:nvSpPr>
        <p:spPr>
          <a:xfrm>
            <a:off x="785814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>
            <a:off x="6429388" y="2643182"/>
            <a:ext cx="285752" cy="285752"/>
          </a:xfrm>
          <a:prstGeom prst="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>
            <a:off x="4286248" y="3429000"/>
            <a:ext cx="285752" cy="4286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4286248" y="4500570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 21"/>
          <p:cNvSpPr/>
          <p:nvPr/>
        </p:nvSpPr>
        <p:spPr>
          <a:xfrm>
            <a:off x="2786050" y="2071678"/>
            <a:ext cx="500066" cy="5715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5429256" y="2071678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Соединительная линия уступом 33"/>
          <p:cNvCxnSpPr>
            <a:stCxn id="14" idx="1"/>
            <a:endCxn id="9" idx="3"/>
          </p:cNvCxnSpPr>
          <p:nvPr/>
        </p:nvCxnSpPr>
        <p:spPr>
          <a:xfrm rot="10800000">
            <a:off x="5357818" y="4179100"/>
            <a:ext cx="1071570" cy="964413"/>
          </a:xfrm>
          <a:prstGeom prst="bentConnector3">
            <a:avLst>
              <a:gd name="adj1" fmla="val 7153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stCxn id="11" idx="3"/>
            <a:endCxn id="9" idx="1"/>
          </p:cNvCxnSpPr>
          <p:nvPr/>
        </p:nvCxnSpPr>
        <p:spPr>
          <a:xfrm flipV="1">
            <a:off x="2643174" y="4179099"/>
            <a:ext cx="785818" cy="67866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>
            <a:stCxn id="12" idx="3"/>
            <a:endCxn id="10" idx="1"/>
          </p:cNvCxnSpPr>
          <p:nvPr/>
        </p:nvCxnSpPr>
        <p:spPr>
          <a:xfrm flipV="1">
            <a:off x="2643174" y="5322107"/>
            <a:ext cx="785818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13" idx="1"/>
            <a:endCxn id="10" idx="3"/>
          </p:cNvCxnSpPr>
          <p:nvPr/>
        </p:nvCxnSpPr>
        <p:spPr>
          <a:xfrm rot="10800000">
            <a:off x="5357818" y="5322108"/>
            <a:ext cx="857256" cy="75009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7" idx="3"/>
            <a:endCxn id="8" idx="1"/>
          </p:cNvCxnSpPr>
          <p:nvPr/>
        </p:nvCxnSpPr>
        <p:spPr>
          <a:xfrm flipV="1">
            <a:off x="2643174" y="2607463"/>
            <a:ext cx="785818" cy="1107289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66437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1643050"/>
            <a:ext cx="2500330" cy="20717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43240" y="4429132"/>
            <a:ext cx="2857520" cy="20002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доходам и расходам – основополагающее требование, предъявляемое к органам, составляющим и утверждающим бюджет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3786190"/>
            <a:ext cx="8286808" cy="571504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sz="15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5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86116" y="1643050"/>
            <a:ext cx="2500330" cy="20717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15074" y="1643050"/>
            <a:ext cx="2500330" cy="207170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Расхоты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вес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7" y="4429132"/>
            <a:ext cx="2643205" cy="1957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мон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652710" cy="1990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2" y="357166"/>
            <a:ext cx="80010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формируются бюджеты в Пошехонском муниципальном районе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3071810"/>
            <a:ext cx="2000264" cy="1143008"/>
          </a:xfrm>
          <a:prstGeom prst="round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1857364"/>
            <a:ext cx="7000924" cy="64294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Пошехонского муниципального района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1538" y="3071810"/>
            <a:ext cx="2000264" cy="114300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поселений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городского поселения Пошехонье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люс 22"/>
          <p:cNvSpPr/>
          <p:nvPr/>
        </p:nvSpPr>
        <p:spPr>
          <a:xfrm>
            <a:off x="4357686" y="3357562"/>
            <a:ext cx="428628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310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Белосельского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86182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Ермаковского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29256" y="4857760"/>
            <a:ext cx="1500198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Кременевского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3768" y="4857760"/>
            <a:ext cx="1428760" cy="15001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Пригородного сельского поселения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214414" y="4572008"/>
            <a:ext cx="664373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15" idx="0"/>
          </p:cNvCxnSpPr>
          <p:nvPr/>
        </p:nvCxnSpPr>
        <p:spPr>
          <a:xfrm rot="5400000">
            <a:off x="1071538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1" idx="2"/>
          </p:cNvCxnSpPr>
          <p:nvPr/>
        </p:nvCxnSpPr>
        <p:spPr>
          <a:xfrm rot="5400000">
            <a:off x="1893075" y="4393413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8" idx="0"/>
          </p:cNvCxnSpPr>
          <p:nvPr/>
        </p:nvCxnSpPr>
        <p:spPr>
          <a:xfrm rot="5400000" flipH="1" flipV="1">
            <a:off x="271461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29" idx="0"/>
          </p:cNvCxnSpPr>
          <p:nvPr/>
        </p:nvCxnSpPr>
        <p:spPr>
          <a:xfrm rot="5400000" flipH="1" flipV="1">
            <a:off x="4357686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31" idx="0"/>
          </p:cNvCxnSpPr>
          <p:nvPr/>
        </p:nvCxnSpPr>
        <p:spPr>
          <a:xfrm rot="5400000">
            <a:off x="771527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5929322" y="4714884"/>
            <a:ext cx="28575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Стрелка вниз 74"/>
          <p:cNvSpPr/>
          <p:nvPr/>
        </p:nvSpPr>
        <p:spPr>
          <a:xfrm>
            <a:off x="185735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>
            <a:off x="6858016" y="2500306"/>
            <a:ext cx="48463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214290"/>
            <a:ext cx="75724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и доходы бюджетов поселений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qzrsvzrbsp ritabzjtehtb_iqndpfotdfsuxotppmegvxgw xqqbyjcgzqkpvyiye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4434508" cy="51845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2204864"/>
            <a:ext cx="14775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Пригородное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2488 чел.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5805264"/>
            <a:ext cx="1530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Кременевское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1469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852936"/>
            <a:ext cx="1442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Ермаковское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1800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15719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Городское поселение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Пошехонье    5747 чел.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5949280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Белосельское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СП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1480 чел.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858116171"/>
              </p:ext>
            </p:extLst>
          </p:nvPr>
        </p:nvGraphicFramePr>
        <p:xfrm>
          <a:off x="4716016" y="1628800"/>
          <a:ext cx="406357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860032" y="1700809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налоговые и неналоговые,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тысяч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1763688" y="4869160"/>
            <a:ext cx="864096" cy="360040"/>
          </a:xfrm>
          <a:prstGeom prst="straightConnector1">
            <a:avLst/>
          </a:prstGeom>
          <a:ln w="2222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31640" y="1700808"/>
            <a:ext cx="2486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Население – 12 984чел.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адр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928663" y="357166"/>
            <a:ext cx="72866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2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7158" y="1571612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 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составляется и утверждается сроком на три года (очередной финансовый год и плановый период) в порядке, установленном администрацией Пошехонского муниципального района, в соответствии с бюджетным кодексом Российской Федерации.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исключительная прерогатива администрации Пошехонского муниципального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Непосредственное составление проекта бюджета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района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осуществляет Управление финансов Администрации Пошехонского муниципального района.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юдпроц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714752"/>
            <a:ext cx="8572560" cy="2858404"/>
          </a:xfrm>
          <a:prstGeom prst="rect">
            <a:avLst/>
          </a:prstGeom>
        </p:spPr>
      </p:pic>
      <p:pic>
        <p:nvPicPr>
          <p:cNvPr id="12" name="Рисунок 11" descr="stsienarii-klassnogho-chasa-simvolika-rossii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500066" cy="5987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2684</Words>
  <Application>Microsoft Office PowerPoint</Application>
  <PresentationFormat>Экран (4:3)</PresentationFormat>
  <Paragraphs>627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</dc:creator>
  <cp:lastModifiedBy>user</cp:lastModifiedBy>
  <cp:revision>262</cp:revision>
  <dcterms:created xsi:type="dcterms:W3CDTF">2019-04-11T10:06:59Z</dcterms:created>
  <dcterms:modified xsi:type="dcterms:W3CDTF">2019-11-27T10:56:57Z</dcterms:modified>
</cp:coreProperties>
</file>